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57" r:id="rId5"/>
    <p:sldId id="2147478246" r:id="rId6"/>
    <p:sldId id="2147478249" r:id="rId7"/>
    <p:sldId id="2147478250" r:id="rId8"/>
    <p:sldId id="2147478247" r:id="rId9"/>
    <p:sldId id="2147478248" r:id="rId10"/>
    <p:sldId id="2147478251" r:id="rId11"/>
    <p:sldId id="214747825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834334-3F37-6D4B-0AED-CA2D9332E28C}" name="james.myers@fpastrategy.com" initials="ja" userId="S::urn:spo:guest#james.myers@fpastrategy.com::" providerId="AD"/>
  <p188:author id="{98482639-76B1-4C04-8AB1-CCCEA245A47A}" name="Betsey  DiSanza" initials="BD" userId="S::Betsey.DiSanza@riveron.com::a4998eb2-b9da-4536-b3c4-32b0a02ecad3" providerId="AD"/>
  <p188:author id="{141BEF53-83E8-2759-BAB3-E79F4EBD650A}" name="Khoi Le" initials="KL" userId="S::Khoi.Le@riveron.com::47ff6ed2-48dd-4b4a-8499-c10e2d24c225" providerId="AD"/>
  <p188:author id="{1580A07B-FBD5-096C-D0B8-50FCB33A7727}" name="Ian MacDonald" initials="IM" userId="S::Ian.MacDonald@riveron.com::edaadee7-736c-4195-b8f4-101ae2eaf7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35E"/>
    <a:srgbClr val="8CA0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8FD3E-2420-7AB1-8C99-DA799EEF1CC3}" v="1016" dt="2025-07-18T16:59:28.032"/>
    <p1510:client id="{98AA5E18-A2A2-6F7E-FCAF-D50C78A319CF}" v="26" dt="2025-07-18T18:44:04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5C450-E34E-4DF3-B6F0-BE16B2CF70D9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EC17E-E9C1-4B9D-93C0-0C7590676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4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Excited state nrg level 3 is what were looking at: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/>
              <a:t>"The triplet S-one state of true muonium"  3³S₁ </a:t>
            </a:r>
            <a:br>
              <a:rPr lang="en-US" dirty="0">
                <a:cs typeface="+mn-lt"/>
              </a:rPr>
            </a:br>
            <a:r>
              <a:rPr lang="en-US"/>
              <a:t>The superscript </a:t>
            </a:r>
            <a:r>
              <a:rPr lang="en-US" b="1"/>
              <a:t>3</a:t>
            </a:r>
            <a:r>
              <a:rPr lang="en-US"/>
              <a:t> indicates the </a:t>
            </a:r>
            <a:r>
              <a:rPr lang="en-US" b="1"/>
              <a:t>triplet spin state</a:t>
            </a:r>
            <a:r>
              <a:rPr lang="en-US"/>
              <a:t> (total spin = 1), meaning the spins of the muon and antimuon are aligned.</a:t>
            </a:r>
            <a:endParaRPr lang="en-US" dirty="0">
              <a:cs typeface="+mn-lt"/>
            </a:endParaRPr>
          </a:p>
          <a:p>
            <a:r>
              <a:rPr lang="en-US"/>
              <a:t>The </a:t>
            </a:r>
            <a:r>
              <a:rPr lang="en-US" b="1"/>
              <a:t>S</a:t>
            </a:r>
            <a:r>
              <a:rPr lang="en-US"/>
              <a:t> refers to the orbital angular momentum quantum number (</a:t>
            </a:r>
            <a:r>
              <a:rPr lang="en-US" b="1"/>
              <a:t>L = 0</a:t>
            </a:r>
            <a:r>
              <a:rPr lang="en-US"/>
              <a:t>).</a:t>
            </a:r>
            <a:endParaRPr lang="en-US">
              <a:cs typeface="+mn-lt"/>
            </a:endParaRPr>
          </a:p>
          <a:p>
            <a:r>
              <a:rPr lang="en-US"/>
              <a:t>The subscript </a:t>
            </a:r>
            <a:r>
              <a:rPr lang="en-US" b="1"/>
              <a:t>1</a:t>
            </a:r>
            <a:r>
              <a:rPr lang="en-US"/>
              <a:t> refers to the </a:t>
            </a:r>
            <a:r>
              <a:rPr lang="en-US" b="1"/>
              <a:t>total angular momentum (J = 1)</a:t>
            </a:r>
            <a:r>
              <a:rPr lang="en-US"/>
              <a:t>.</a:t>
            </a:r>
          </a:p>
          <a:p>
            <a:endParaRPr lang="en-US" dirty="0">
              <a:cs typeface="+mn-lt"/>
            </a:endParaRPr>
          </a:p>
          <a:p>
            <a:r>
              <a:rPr lang="en-US"/>
              <a:t>singlet S-zero state: 3¹S₀</a:t>
            </a:r>
          </a:p>
          <a:p>
            <a:r>
              <a:rPr lang="en-US"/>
              <a:t>The </a:t>
            </a:r>
            <a:r>
              <a:rPr lang="en-US" b="1"/>
              <a:t>superscript 1</a:t>
            </a:r>
            <a:r>
              <a:rPr lang="en-US"/>
              <a:t> means it's a </a:t>
            </a:r>
            <a:r>
              <a:rPr lang="en-US" b="1"/>
              <a:t>singlet spin state</a:t>
            </a:r>
            <a:r>
              <a:rPr lang="en-US"/>
              <a:t> (total spin = 0), so the muon and antimuon have </a:t>
            </a:r>
            <a:r>
              <a:rPr lang="en-US" b="1"/>
              <a:t>opposite spins</a:t>
            </a:r>
            <a:r>
              <a:rPr lang="en-US"/>
              <a:t>.</a:t>
            </a:r>
          </a:p>
          <a:p>
            <a:r>
              <a:rPr lang="en-US" b="1"/>
              <a:t>S</a:t>
            </a:r>
            <a:r>
              <a:rPr lang="en-US"/>
              <a:t> again means </a:t>
            </a:r>
            <a:r>
              <a:rPr lang="en-US" b="1"/>
              <a:t>orbital angular momentum L = 0</a:t>
            </a:r>
            <a:r>
              <a:rPr lang="en-US"/>
              <a:t>.</a:t>
            </a:r>
          </a:p>
          <a:p>
            <a:r>
              <a:rPr lang="en-US" b="1"/>
              <a:t>Subscript 0</a:t>
            </a:r>
            <a:r>
              <a:rPr lang="en-US"/>
              <a:t> means the </a:t>
            </a:r>
            <a:r>
              <a:rPr lang="en-US" b="1"/>
              <a:t>total angular momentum</a:t>
            </a:r>
            <a:endParaRPr lang="en-US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EC17E-E9C1-4B9D-93C0-0C7590676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4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_Sm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alaxy in the sky&#10;&#10;AI-generated content may be incorrect.">
            <a:extLst>
              <a:ext uri="{FF2B5EF4-FFF2-40B4-BE49-F238E27FC236}">
                <a16:creationId xmlns:a16="http://schemas.microsoft.com/office/drawing/2014/main" id="{E4F338F9-E394-7228-1060-4ECE60CB21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3724245D-A281-0147-FED0-8A171F4040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3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0" cy="0"/>
          </a:xfrm>
        </p:spPr>
        <p:txBody>
          <a:bodyPr anchor="b"/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UpSlide Options" descr="{&#10;  &quot;NoBreadcrumb&quot;: true,&#10;  &quot;NoBreadcrumbNorReminder&quot;: true,&#10;  &quot;ExcludedFromPagination&quot;: false,&#10;  &quot;MinimumUpSlideVersion&quot;: null&#10;}" hidden="1">
            <a:extLst>
              <a:ext uri="{FF2B5EF4-FFF2-40B4-BE49-F238E27FC236}">
                <a16:creationId xmlns:a16="http://schemas.microsoft.com/office/drawing/2014/main" id="{989BB584-5A6D-8EFD-7B58-C5D94B28A4A8}"/>
              </a:ext>
            </a:extLst>
          </p:cNvPr>
          <p:cNvSpPr/>
          <p:nvPr/>
        </p:nvSpPr>
        <p:spPr>
          <a:xfrm>
            <a:off x="12192000" y="6858000"/>
            <a:ext cx="0" cy="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85F753-3052-5D7F-A73D-122A1AFAF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588" y="4343400"/>
            <a:ext cx="8187282" cy="533400"/>
          </a:xfrm>
        </p:spPr>
        <p:txBody>
          <a:bodyPr/>
          <a:lstStyle>
            <a:lvl1pPr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Title Here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F15258E-EA32-39FC-BE05-48B90F479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588" y="5015730"/>
            <a:ext cx="8187282" cy="39447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Proposal Prepared for XXX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EFFDE85-E476-05DB-0E47-09403E4A5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588" y="5457035"/>
            <a:ext cx="8187282" cy="3944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58049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0ECD1-CF7A-957F-8EE8-E0BAA2271E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213" y="1376364"/>
            <a:ext cx="11092369" cy="4824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766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ne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C458624-1E6E-D25B-865B-03961DD2E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85110" y="6353496"/>
            <a:ext cx="595360" cy="1582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D2BDF9-CCD8-3E1A-3C36-26D224FAF507}"/>
              </a:ext>
            </a:extLst>
          </p:cNvPr>
          <p:cNvCxnSpPr/>
          <p:nvPr/>
        </p:nvCxnSpPr>
        <p:spPr>
          <a:xfrm>
            <a:off x="11513431" y="6365875"/>
            <a:ext cx="0" cy="146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EF2BCA-B941-7C17-2782-3ACC20ABA3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213" y="1376364"/>
            <a:ext cx="11092369" cy="48244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0861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orient="horz" pos="8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13" y="370523"/>
            <a:ext cx="11092369" cy="6113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9B3E715-6542-07B2-6B9F-BF3E7CCB5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14" y="1089026"/>
            <a:ext cx="11092369" cy="287747"/>
          </a:xfrm>
        </p:spPr>
        <p:txBody>
          <a:bodyPr/>
          <a:lstStyle>
            <a:lvl1pPr>
              <a:defRPr sz="1600" cap="none" spc="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B0328B-3B12-BB99-2669-4412BD0E7E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213" y="1484314"/>
            <a:ext cx="11092369" cy="47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8702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orient="horz" pos="867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4542">
          <p15:clr>
            <a:srgbClr val="FBAE40"/>
          </p15:clr>
        </p15:guide>
        <p15:guide id="5" orient="horz" pos="68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s Blu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ECCE9C1-9E69-2C86-BF80-15658E25D11C}"/>
              </a:ext>
            </a:extLst>
          </p:cNvPr>
          <p:cNvSpPr/>
          <p:nvPr/>
        </p:nvSpPr>
        <p:spPr>
          <a:xfrm>
            <a:off x="5178187" y="0"/>
            <a:ext cx="70138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15" y="370523"/>
            <a:ext cx="4429371" cy="6113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9B3E715-6542-07B2-6B9F-BF3E7CCB5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15" y="1089026"/>
            <a:ext cx="4429371" cy="287747"/>
          </a:xfrm>
        </p:spPr>
        <p:txBody>
          <a:bodyPr/>
          <a:lstStyle>
            <a:lvl1pPr>
              <a:defRPr sz="1600" cap="none" spc="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Subheading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91FFF-8987-32ED-B0D7-90C82F12926C}"/>
              </a:ext>
            </a:extLst>
          </p:cNvPr>
          <p:cNvCxnSpPr>
            <a:cxnSpLocks/>
          </p:cNvCxnSpPr>
          <p:nvPr/>
        </p:nvCxnSpPr>
        <p:spPr>
          <a:xfrm>
            <a:off x="550213" y="1545336"/>
            <a:ext cx="1243908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F009AA-5B6D-672D-079D-9F55CB2C4B4C}"/>
              </a:ext>
            </a:extLst>
          </p:cNvPr>
          <p:cNvCxnSpPr/>
          <p:nvPr/>
        </p:nvCxnSpPr>
        <p:spPr>
          <a:xfrm>
            <a:off x="5178186" y="0"/>
            <a:ext cx="0" cy="6858000"/>
          </a:xfrm>
          <a:prstGeom prst="line">
            <a:avLst/>
          </a:prstGeom>
          <a:ln w="139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5885A6-757F-0C95-A8BA-88F2D414BB7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0215" y="1700214"/>
            <a:ext cx="4429371" cy="4500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B5B82A-6B1D-35A6-A61F-E2FDC9A344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75732" y="370523"/>
            <a:ext cx="6266850" cy="58302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924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orient="horz" pos="867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3136">
          <p15:clr>
            <a:srgbClr val="FBAE40"/>
          </p15:clr>
        </p15:guide>
        <p15:guide id="6" orient="horz" pos="686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pos="338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Dark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6E6CE3-75FE-4D66-24C6-740AAD241130}"/>
              </a:ext>
            </a:extLst>
          </p:cNvPr>
          <p:cNvSpPr/>
          <p:nvPr/>
        </p:nvSpPr>
        <p:spPr>
          <a:xfrm>
            <a:off x="-1" y="0"/>
            <a:ext cx="62103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14" y="370523"/>
            <a:ext cx="5542611" cy="611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9B3E715-6542-07B2-6B9F-BF3E7CCB5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14" y="1089026"/>
            <a:ext cx="5542611" cy="287747"/>
          </a:xfrm>
        </p:spPr>
        <p:txBody>
          <a:bodyPr/>
          <a:lstStyle>
            <a:lvl1pPr>
              <a:defRPr sz="1600" cap="none" spc="0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Subheading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C814CF-461C-8E37-DBBE-56E9DDE061D3}"/>
              </a:ext>
            </a:extLst>
          </p:cNvPr>
          <p:cNvCxnSpPr>
            <a:cxnSpLocks/>
          </p:cNvCxnSpPr>
          <p:nvPr/>
        </p:nvCxnSpPr>
        <p:spPr>
          <a:xfrm>
            <a:off x="550213" y="1545336"/>
            <a:ext cx="1243908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0129F4-F7F0-3E74-30A0-01801F123D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1957" y="1484314"/>
            <a:ext cx="5330625" cy="4716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7E39B4-CA1A-7AEA-14CC-F3673A389A4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50214" y="1716883"/>
            <a:ext cx="5542611" cy="4483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76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orient="horz" pos="867">
          <p15:clr>
            <a:srgbClr val="FBAE40"/>
          </p15:clr>
        </p15:guide>
        <p15:guide id="3" orient="horz" pos="935">
          <p15:clr>
            <a:srgbClr val="FBAE40"/>
          </p15:clr>
        </p15:guide>
        <p15:guide id="5" pos="3975">
          <p15:clr>
            <a:srgbClr val="FBAE40"/>
          </p15:clr>
        </p15:guide>
        <p15:guide id="6" orient="horz" pos="68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Heading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7934AE-2632-6794-D273-952E8A8BBF0C}"/>
              </a:ext>
            </a:extLst>
          </p:cNvPr>
          <p:cNvSpPr/>
          <p:nvPr/>
        </p:nvSpPr>
        <p:spPr>
          <a:xfrm>
            <a:off x="1" y="301752"/>
            <a:ext cx="12192000" cy="996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70FB2-793E-5846-92D8-9A867410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710E-A702-F689-B648-D1B7C1A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D134-7886-308D-7747-4065A56D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9B3E715-6542-07B2-6B9F-BF3E7CCB5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12" y="1380744"/>
            <a:ext cx="11094561" cy="274320"/>
          </a:xfrm>
        </p:spPr>
        <p:txBody>
          <a:bodyPr/>
          <a:lstStyle>
            <a:lvl1pPr>
              <a:defRPr sz="1600" cap="none" spc="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02C63-DCB5-2263-E3B6-D0D11FB06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13" y="549275"/>
            <a:ext cx="11092369" cy="609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11998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  <p15:guide id="4" pos="3771">
          <p15:clr>
            <a:srgbClr val="FBAE40"/>
          </p15:clr>
        </p15:guide>
        <p15:guide id="5" pos="3907">
          <p15:clr>
            <a:srgbClr val="FBAE40"/>
          </p15:clr>
        </p15:guide>
        <p15:guide id="7" orient="horz" pos="346">
          <p15:clr>
            <a:srgbClr val="FBAE40"/>
          </p15:clr>
        </p15:guide>
        <p15:guide id="8" orient="horz" pos="867">
          <p15:clr>
            <a:srgbClr val="FBAE40"/>
          </p15:clr>
        </p15:guide>
        <p15:guide id="9" orient="horz" pos="10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 Background">
    <p:bg>
      <p:bgPr>
        <a:solidFill>
          <a:srgbClr val="A4B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2940-991F-6E18-183C-831403AA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84DA-12E4-1A07-95F6-DD84F333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9F1AA-5675-3E3A-19F1-D9D96C45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00E5-7FCB-9F06-5340-DF2D6A93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1739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0D6C-6710-5314-729B-6BF8D4295AC0}"/>
              </a:ext>
            </a:extLst>
          </p:cNvPr>
          <p:cNvCxnSpPr/>
          <p:nvPr/>
        </p:nvCxnSpPr>
        <p:spPr>
          <a:xfrm>
            <a:off x="11513431" y="6365875"/>
            <a:ext cx="0" cy="146050"/>
          </a:xfrm>
          <a:prstGeom prst="line">
            <a:avLst/>
          </a:prstGeom>
          <a:ln w="12700">
            <a:solidFill>
              <a:srgbClr val="3791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UpSlide Options" descr="{&#10;  &quot;NoBreadcrumb&quot;: true,&#10;  &quot;NoBreadcrumbNorReminder&quot;: true,&#10;  &quot;ExcludedFromPagination&quot;: false,&#10;  &quot;MinimumUpSlideVersion&quot;: null&#10;}" hidden="1">
            <a:extLst>
              <a:ext uri="{FF2B5EF4-FFF2-40B4-BE49-F238E27FC236}">
                <a16:creationId xmlns:a16="http://schemas.microsoft.com/office/drawing/2014/main" id="{E823A30E-AA7F-047E-3F91-EA6916887B94}"/>
              </a:ext>
            </a:extLst>
          </p:cNvPr>
          <p:cNvSpPr/>
          <p:nvPr/>
        </p:nvSpPr>
        <p:spPr>
          <a:xfrm>
            <a:off x="12192000" y="6858000"/>
            <a:ext cx="0" cy="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6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213" y="370523"/>
            <a:ext cx="11092369" cy="61139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213" y="1376364"/>
            <a:ext cx="11092369" cy="482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text level</a:t>
            </a:r>
          </a:p>
          <a:p>
            <a:pPr lvl="2"/>
            <a:r>
              <a:rPr lang="en-US"/>
              <a:t>Third text level</a:t>
            </a:r>
          </a:p>
          <a:p>
            <a:pPr lvl="3"/>
            <a:r>
              <a:rPr lang="en-US"/>
              <a:t>Fourth text level</a:t>
            </a:r>
          </a:p>
          <a:p>
            <a:pPr lvl="4"/>
            <a:r>
              <a:rPr lang="en-US"/>
              <a:t>Fifth text level</a:t>
            </a:r>
          </a:p>
          <a:p>
            <a:pPr lvl="5"/>
            <a:r>
              <a:rPr lang="en-US"/>
              <a:t>Sixth text level</a:t>
            </a:r>
          </a:p>
          <a:p>
            <a:pPr lvl="6"/>
            <a:r>
              <a:rPr lang="en-US"/>
              <a:t>Seventh text level</a:t>
            </a:r>
          </a:p>
          <a:p>
            <a:pPr lvl="7"/>
            <a:r>
              <a:rPr lang="en-US"/>
              <a:t>Eighth text level</a:t>
            </a:r>
          </a:p>
          <a:p>
            <a:pPr lvl="8"/>
            <a:r>
              <a:rPr lang="en-US"/>
              <a:t>Ninth text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861075A5-C1A3-4F54-BD3D-BF2E43B05C1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3344" y="6254497"/>
            <a:ext cx="38414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587FA47-4C37-4B07-BC06-2182B300C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C0298-3ED7-F201-4E68-8F1697F91445}"/>
              </a:ext>
            </a:extLst>
          </p:cNvPr>
          <p:cNvCxnSpPr/>
          <p:nvPr/>
        </p:nvCxnSpPr>
        <p:spPr>
          <a:xfrm>
            <a:off x="11513431" y="6365875"/>
            <a:ext cx="0" cy="1460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60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1" r:id="rId4"/>
    <p:sldLayoutId id="2147483676" r:id="rId5"/>
    <p:sldLayoutId id="2147483678" r:id="rId6"/>
    <p:sldLayoutId id="2147483682" r:id="rId7"/>
    <p:sldLayoutId id="2147483684" r:id="rId8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Verdana" panose="020B060403050404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7472" indent="-173736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Font typeface="Arial" panose="020B0604020202020204" pitchFamily="34" charset="0"/>
        <a:buChar char="•"/>
        <a:defRPr lang="en-US" sz="1600" b="0" kern="1200" cap="none" spc="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Tx/>
        <a:buNone/>
        <a:defRPr sz="1600" b="0" kern="1200" cap="none" spc="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Tx/>
        <a:buNone/>
        <a:defRPr sz="10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" indent="-171450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Font typeface="Verdana" panose="020B0604030504040204" pitchFamily="34" charset="0"/>
        <a:buChar char="–"/>
        <a:defRPr sz="1000" b="0" kern="1200" cap="none">
          <a:solidFill>
            <a:schemeClr val="tx1"/>
          </a:solidFill>
          <a:latin typeface="+mn-lt"/>
          <a:ea typeface="+mn-ea"/>
          <a:cs typeface="+mn-cs"/>
        </a:defRPr>
      </a:lvl6pPr>
      <a:lvl7pPr marL="347472" indent="-173736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0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" indent="-173736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+mj-lt"/>
        <a:buAutoNum type="arabicPeriod"/>
        <a:defRPr sz="10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347472" indent="-173736" algn="l" defTabSz="91412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+mj-lt"/>
        <a:buAutoNum type="alphaLcParenR"/>
        <a:defRPr lang="en-US" sz="1000" b="0" kern="1200" cap="none" spc="0" baseline="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pos="3839">
          <p15:clr>
            <a:srgbClr val="F26B43"/>
          </p15:clr>
        </p15:guide>
        <p15:guide id="3" pos="346">
          <p15:clr>
            <a:srgbClr val="F26B43"/>
          </p15:clr>
        </p15:guide>
        <p15:guide id="4" pos="7332">
          <p15:clr>
            <a:srgbClr val="F26B43"/>
          </p15:clr>
        </p15:guide>
        <p15:guide id="6" orient="horz" pos="232">
          <p15:clr>
            <a:srgbClr val="F26B43"/>
          </p15:clr>
        </p15:guide>
        <p15:guide id="7" orient="horz" pos="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linkedin.com/in/harryjmyers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CFBD-5C91-052A-6768-97C850EEF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CBB9-296A-5D35-F2C2-739BE3B81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588" y="2064026"/>
            <a:ext cx="8187282" cy="146105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4400" dirty="0"/>
              <a:t>Heavy Photon Search and the </a:t>
            </a:r>
            <a:endParaRPr lang="en-US" dirty="0"/>
          </a:p>
          <a:p>
            <a:r>
              <a:rPr lang="en-US" sz="4400" dirty="0"/>
              <a:t>Hunt for True Muonium</a:t>
            </a:r>
            <a:endParaRPr lang="en-US" sz="4400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14D7B-EC30-592A-603A-7A727F726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8588" y="3949149"/>
            <a:ext cx="8187282" cy="394471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SLAC Lab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4393D-1D41-9EA0-FB81-E6D367AE45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8588" y="4767691"/>
            <a:ext cx="8187282" cy="39447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Harry Myers - July 2025</a:t>
            </a:r>
          </a:p>
        </p:txBody>
      </p:sp>
    </p:spTree>
    <p:extLst>
      <p:ext uri="{BB962C8B-B14F-4D97-AF65-F5344CB8AC3E}">
        <p14:creationId xmlns:p14="http://schemas.microsoft.com/office/powerpoint/2010/main" val="411140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A04E-846B-2783-3A01-BDB16903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79DD2-819E-F7F7-6EA9-F8A6AF49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15498B57-0387-4C73-80C9-80E9D5F182F7}" type="datetime1">
              <a:rPr lang="en-US">
                <a:latin typeface="Verdana"/>
              </a:rPr>
              <a:pPr defTabSz="457200"/>
              <a:t>7/18/2025</a:t>
            </a:fld>
            <a:endParaRPr lang="en-US">
              <a:latin typeface="Verdan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B9736-6A7D-EF0A-7F1E-733B657F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latin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23BB2-3FE0-F4BF-5272-844B3F03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F388611-95DF-4AB2-A565-B51B8BAD68FF}" type="slidenum">
              <a:rPr lang="en-US">
                <a:latin typeface="Verdana"/>
              </a:rPr>
              <a:pPr defTabSz="457200"/>
              <a:t>2</a:t>
            </a:fld>
            <a:endParaRPr lang="en-US">
              <a:latin typeface="Verdana"/>
            </a:endParaRPr>
          </a:p>
        </p:txBody>
      </p:sp>
      <p:grpSp>
        <p:nvGrpSpPr>
          <p:cNvPr id="38" name="Neal McDonald">
            <a:extLst>
              <a:ext uri="{FF2B5EF4-FFF2-40B4-BE49-F238E27FC236}">
                <a16:creationId xmlns:a16="http://schemas.microsoft.com/office/drawing/2014/main" id="{689B95F3-ECBA-09CD-25CB-441D9609A2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89" y="0"/>
            <a:ext cx="11839228" cy="6858000"/>
            <a:chOff x="9526242" y="0"/>
            <a:chExt cx="11839228" cy="6858000"/>
          </a:xfrm>
        </p:grpSpPr>
        <p:sp>
          <p:nvSpPr>
            <p:cNvPr id="39" name="Dark Blue background">
              <a:extLst>
                <a:ext uri="{FF2B5EF4-FFF2-40B4-BE49-F238E27FC236}">
                  <a16:creationId xmlns:a16="http://schemas.microsoft.com/office/drawing/2014/main" id="{0B70A289-8645-254C-F0A0-A054BA04898E}"/>
                </a:ext>
              </a:extLst>
            </p:cNvPr>
            <p:cNvSpPr/>
            <p:nvPr/>
          </p:nvSpPr>
          <p:spPr>
            <a:xfrm>
              <a:off x="13700289" y="0"/>
              <a:ext cx="507492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40" name="White background">
              <a:extLst>
                <a:ext uri="{FF2B5EF4-FFF2-40B4-BE49-F238E27FC236}">
                  <a16:creationId xmlns:a16="http://schemas.microsoft.com/office/drawing/2014/main" id="{0AC40654-5D03-D756-EB28-758FBAB00C31}"/>
                </a:ext>
              </a:extLst>
            </p:cNvPr>
            <p:cNvSpPr/>
            <p:nvPr/>
          </p:nvSpPr>
          <p:spPr>
            <a:xfrm>
              <a:off x="9526242" y="0"/>
              <a:ext cx="4168988" cy="6858000"/>
            </a:xfrm>
            <a:custGeom>
              <a:avLst/>
              <a:gdLst/>
              <a:ahLst/>
              <a:cxnLst/>
              <a:rect l="l" t="t" r="r" b="b"/>
              <a:pathLst>
                <a:path w="1647008" h="2709333">
                  <a:moveTo>
                    <a:pt x="0" y="0"/>
                  </a:moveTo>
                  <a:lnTo>
                    <a:pt x="1647008" y="0"/>
                  </a:lnTo>
                  <a:lnTo>
                    <a:pt x="16470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endParaRPr lang="en-US" sz="1200">
                <a:solidFill>
                  <a:srgbClr val="071739"/>
                </a:solidFill>
                <a:latin typeface="Verdana"/>
              </a:endParaRPr>
            </a:p>
          </p:txBody>
        </p:sp>
        <p:cxnSp>
          <p:nvCxnSpPr>
            <p:cNvPr id="41" name="Yellow Line 2">
              <a:extLst>
                <a:ext uri="{FF2B5EF4-FFF2-40B4-BE49-F238E27FC236}">
                  <a16:creationId xmlns:a16="http://schemas.microsoft.com/office/drawing/2014/main" id="{D2ED72A9-DFC7-2E10-8306-AC9151607F44}"/>
                </a:ext>
              </a:extLst>
            </p:cNvPr>
            <p:cNvCxnSpPr>
              <a:cxnSpLocks/>
            </p:cNvCxnSpPr>
            <p:nvPr/>
          </p:nvCxnSpPr>
          <p:spPr>
            <a:xfrm>
              <a:off x="18789006" y="0"/>
              <a:ext cx="0" cy="6858000"/>
            </a:xfrm>
            <a:prstGeom prst="line">
              <a:avLst/>
            </a:prstGeom>
            <a:ln w="34925">
              <a:solidFill>
                <a:srgbClr val="DFA8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Yellow Line 1">
              <a:extLst>
                <a:ext uri="{FF2B5EF4-FFF2-40B4-BE49-F238E27FC236}">
                  <a16:creationId xmlns:a16="http://schemas.microsoft.com/office/drawing/2014/main" id="{59C64497-BC52-E65A-E6CF-CEA957C87A0F}"/>
                </a:ext>
              </a:extLst>
            </p:cNvPr>
            <p:cNvCxnSpPr>
              <a:cxnSpLocks/>
            </p:cNvCxnSpPr>
            <p:nvPr/>
          </p:nvCxnSpPr>
          <p:spPr>
            <a:xfrm>
              <a:off x="13699735" y="0"/>
              <a:ext cx="0" cy="685800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Summary Heading">
              <a:extLst>
                <a:ext uri="{FF2B5EF4-FFF2-40B4-BE49-F238E27FC236}">
                  <a16:creationId xmlns:a16="http://schemas.microsoft.com/office/drawing/2014/main" id="{4AA7583D-1D97-D671-55D0-8B9FC94AF252}"/>
                </a:ext>
              </a:extLst>
            </p:cNvPr>
            <p:cNvSpPr txBox="1"/>
            <p:nvPr/>
          </p:nvSpPr>
          <p:spPr>
            <a:xfrm>
              <a:off x="14060190" y="887044"/>
              <a:ext cx="2554983" cy="341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7"/>
                </a:lnSpc>
                <a:spcBef>
                  <a:spcPct val="0"/>
                </a:spcBef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ea typeface="Altone 1"/>
                  <a:cs typeface="Altone 1"/>
                  <a:sym typeface="Altone 1"/>
                </a:rPr>
                <a:t>Summary</a:t>
              </a:r>
            </a:p>
          </p:txBody>
        </p:sp>
        <p:sp>
          <p:nvSpPr>
            <p:cNvPr id="47" name="Name">
              <a:extLst>
                <a:ext uri="{FF2B5EF4-FFF2-40B4-BE49-F238E27FC236}">
                  <a16:creationId xmlns:a16="http://schemas.microsoft.com/office/drawing/2014/main" id="{2C21AC10-85C3-82C9-F0E9-F6BB8D5E6ED5}"/>
                </a:ext>
              </a:extLst>
            </p:cNvPr>
            <p:cNvSpPr txBox="1">
              <a:spLocks/>
            </p:cNvSpPr>
            <p:nvPr/>
          </p:nvSpPr>
          <p:spPr>
            <a:xfrm>
              <a:off x="9701541" y="3174034"/>
              <a:ext cx="3829722" cy="44525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  <a:defRPr/>
              </a:pPr>
              <a:r>
                <a:rPr lang="en-US" sz="2200" dirty="0">
                  <a:solidFill>
                    <a:srgbClr val="071739"/>
                  </a:solidFill>
                  <a:latin typeface="Arial"/>
                  <a:ea typeface="Altone 1"/>
                  <a:cs typeface="Altone 1"/>
                  <a:sym typeface="Altone 1"/>
                </a:rPr>
                <a:t>Harry Myers</a:t>
              </a:r>
            </a:p>
          </p:txBody>
        </p:sp>
        <p:sp>
          <p:nvSpPr>
            <p:cNvPr id="48" name="Summary text">
              <a:extLst>
                <a:ext uri="{FF2B5EF4-FFF2-40B4-BE49-F238E27FC236}">
                  <a16:creationId xmlns:a16="http://schemas.microsoft.com/office/drawing/2014/main" id="{99BA9602-84D8-E6A6-8484-4E69810A67FC}"/>
                </a:ext>
              </a:extLst>
            </p:cNvPr>
            <p:cNvSpPr txBox="1"/>
            <p:nvPr/>
          </p:nvSpPr>
          <p:spPr>
            <a:xfrm>
              <a:off x="14060190" y="1401771"/>
              <a:ext cx="4317911" cy="54473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  <a:defRPr/>
              </a:pPr>
              <a:r>
                <a:rPr lang="en-US" sz="1100" dirty="0">
                  <a:solidFill>
                    <a:schemeClr val="bg1"/>
                  </a:solidFill>
                  <a:latin typeface="Verdana"/>
                  <a:ea typeface="Altone 1"/>
                  <a:cs typeface="Altone 1"/>
                  <a:sym typeface="Altone 1"/>
                </a:rPr>
                <a:t>Hi everyone, my name is Harry Myers. I moved to the U.S. from England in 2011 and am currently studying at UCLA. Outside of school, I enjoy skateboarding, scuba diving, and tennis, and I work part-time at a tennis pro shop three days a week. As part of my transfer journey to UCLA, I had the opportunity to take a gap semester, which I used to travel across Asia—visiting six countries over the span of six months.</a:t>
              </a:r>
              <a:endParaRPr lang="en-US">
                <a:solidFill>
                  <a:schemeClr val="bg1"/>
                </a:solidFill>
                <a:ea typeface="Verdana"/>
              </a:endParaRPr>
            </a:p>
            <a:p>
              <a:pPr defTabSz="457200">
                <a:lnSpc>
                  <a:spcPts val="1440"/>
                </a:lnSpc>
                <a:defRPr/>
              </a:pPr>
              <a:endParaRPr lang="en-US" sz="1100" dirty="0">
                <a:solidFill>
                  <a:schemeClr val="bg1"/>
                </a:solidFill>
                <a:latin typeface="Verdana"/>
                <a:ea typeface="Altone 1"/>
                <a:cs typeface="Altone 1"/>
              </a:endParaRPr>
            </a:p>
            <a:p>
              <a:pPr>
                <a:lnSpc>
                  <a:spcPts val="1440"/>
                </a:lnSpc>
                <a:defRPr/>
              </a:pPr>
              <a:endParaRPr lang="en-US" sz="1100" dirty="0">
                <a:solidFill>
                  <a:schemeClr val="bg1"/>
                </a:solidFill>
                <a:latin typeface="Verdana"/>
                <a:ea typeface="Roboto"/>
                <a:cs typeface="Roboto"/>
              </a:endParaRPr>
            </a:p>
            <a:p>
              <a:pPr>
                <a:lnSpc>
                  <a:spcPts val="1440"/>
                </a:lnSpc>
                <a:defRPr/>
              </a:pPr>
              <a:endParaRPr lang="en-US" sz="1100" dirty="0">
                <a:solidFill>
                  <a:schemeClr val="bg1"/>
                </a:solidFill>
                <a:latin typeface="Verdana"/>
                <a:ea typeface="Roboto"/>
                <a:cs typeface="Roboto"/>
              </a:endParaRP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Short Term Goals: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Get more comfortable with web dev specifically </a:t>
              </a:r>
              <a:r>
                <a:rPr lang="en-US" sz="1200" err="1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Javascript</a:t>
              </a:r>
              <a:endParaRPr lang="en-US" err="1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Program TM visualizations using C++, python, and Root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endParaRPr lang="en-US" dirty="0">
                <a:solidFill>
                  <a:srgbClr val="071739"/>
                </a:solidFill>
                <a:latin typeface="Verdana"/>
                <a:ea typeface="Verdana"/>
                <a:cs typeface="Roboto"/>
              </a:endParaRP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End of Summer: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Finish learning React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A1 German. Ich </a:t>
              </a:r>
              <a:r>
                <a:rPr lang="en-US" sz="1200" err="1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habe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US" sz="1200" err="1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drei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US" sz="1200" err="1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Monate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 lang Deutsch </a:t>
              </a:r>
              <a:r>
                <a:rPr lang="en-US" sz="120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gelernt</a:t>
              </a:r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endParaRPr lang="en-US" dirty="0">
                <a:solidFill>
                  <a:srgbClr val="071739"/>
                </a:solidFill>
                <a:latin typeface="Verdana"/>
                <a:ea typeface="Verdana"/>
                <a:cs typeface="Roboto"/>
              </a:endParaRP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End of Year: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Complete an AI focused resume project with a beautiful React front end. </a:t>
              </a:r>
              <a:endParaRPr lang="en-US" dirty="0">
                <a:solidFill>
                  <a:schemeClr val="bg1"/>
                </a:solidFill>
                <a:ea typeface="Verdana"/>
              </a:endParaRPr>
            </a:p>
            <a:p>
              <a:pPr marL="285750" indent="-285750">
                <a:buFont typeface="Arial"/>
                <a:buChar char="•"/>
                <a:defRPr/>
              </a:pP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</a:rPr>
                <a:t>Deploy personal website that showcases projects I have worked on</a:t>
              </a:r>
            </a:p>
            <a:p>
              <a:pPr>
                <a:defRPr/>
              </a:pPr>
              <a:endParaRPr lang="en-US" sz="1100" dirty="0">
                <a:solidFill>
                  <a:schemeClr val="bg1"/>
                </a:solidFill>
                <a:latin typeface="Verdana"/>
                <a:ea typeface="Verdana"/>
                <a:cs typeface="Altone 1"/>
              </a:endParaRPr>
            </a:p>
            <a:p>
              <a:pPr>
                <a:lnSpc>
                  <a:spcPts val="1440"/>
                </a:lnSpc>
                <a:defRPr/>
              </a:pPr>
              <a:endParaRPr lang="en-US" sz="1100" dirty="0">
                <a:solidFill>
                  <a:schemeClr val="bg1"/>
                </a:solidFill>
                <a:latin typeface="Verdana"/>
                <a:ea typeface="Altone 1"/>
                <a:cs typeface="Altone 1"/>
              </a:endParaRPr>
            </a:p>
          </p:txBody>
        </p:sp>
        <p:sp>
          <p:nvSpPr>
            <p:cNvPr id="56" name="Education heading">
              <a:extLst>
                <a:ext uri="{FF2B5EF4-FFF2-40B4-BE49-F238E27FC236}">
                  <a16:creationId xmlns:a16="http://schemas.microsoft.com/office/drawing/2014/main" id="{37C3B7C4-E9B6-83B6-AAEF-3D05973F8F3D}"/>
                </a:ext>
              </a:extLst>
            </p:cNvPr>
            <p:cNvSpPr txBox="1">
              <a:spLocks/>
            </p:cNvSpPr>
            <p:nvPr/>
          </p:nvSpPr>
          <p:spPr>
            <a:xfrm>
              <a:off x="18966220" y="1712680"/>
              <a:ext cx="2140644" cy="821763"/>
            </a:xfrm>
            <a:prstGeom prst="rect">
              <a:avLst/>
            </a:prstGeom>
          </p:spPr>
          <p:txBody>
            <a:bodyPr wrap="square" lIns="0" tIns="530352" rIns="0" bIns="64008" rtlCol="0" anchor="t"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dirty="0">
                  <a:solidFill>
                    <a:srgbClr val="071739"/>
                  </a:solidFill>
                  <a:latin typeface="Arial"/>
                  <a:ea typeface="Altone 1"/>
                  <a:cs typeface="Altone 1"/>
                  <a:sym typeface="Altone 1"/>
                </a:rPr>
                <a:t>Education</a:t>
              </a:r>
              <a:endParaRPr lang="en-US" dirty="0">
                <a:latin typeface="Arial"/>
                <a:ea typeface="Altone 1"/>
                <a:cs typeface="Altone 1"/>
              </a:endParaRPr>
            </a:p>
          </p:txBody>
        </p:sp>
        <p:sp>
          <p:nvSpPr>
            <p:cNvPr id="64" name="Cert 1 Name">
              <a:extLst>
                <a:ext uri="{FF2B5EF4-FFF2-40B4-BE49-F238E27FC236}">
                  <a16:creationId xmlns:a16="http://schemas.microsoft.com/office/drawing/2014/main" id="{416C5751-DF34-F69B-AA0E-4B076B9189D7}"/>
                </a:ext>
              </a:extLst>
            </p:cNvPr>
            <p:cNvSpPr txBox="1">
              <a:spLocks/>
            </p:cNvSpPr>
            <p:nvPr/>
          </p:nvSpPr>
          <p:spPr>
            <a:xfrm>
              <a:off x="18972972" y="2720854"/>
              <a:ext cx="2392498" cy="699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  <a:defRPr/>
              </a:pPr>
              <a:r>
                <a:rPr lang="en-US" sz="1000" b="1" dirty="0">
                  <a:solidFill>
                    <a:srgbClr val="071739"/>
                  </a:solidFill>
                  <a:latin typeface="Verdana"/>
                  <a:ea typeface="Altone 1"/>
                  <a:cs typeface="Altone 1"/>
                  <a:sym typeface="Altone 1"/>
                </a:rPr>
                <a:t>Upperclassman at UCLA Samueli school of Engineering </a:t>
              </a:r>
              <a:r>
                <a:rPr lang="en-US" sz="1000" b="1">
                  <a:solidFill>
                    <a:srgbClr val="071739"/>
                  </a:solidFill>
                  <a:latin typeface="Verdana"/>
                  <a:ea typeface="Altone 1"/>
                  <a:cs typeface="Altone 1"/>
                  <a:sym typeface="Altone 1"/>
                </a:rPr>
                <a:t>studying</a:t>
              </a:r>
              <a:r>
                <a:rPr lang="en-US" sz="1000" b="1" dirty="0">
                  <a:solidFill>
                    <a:srgbClr val="071739"/>
                  </a:solidFill>
                  <a:latin typeface="Verdana"/>
                  <a:ea typeface="Altone 1"/>
                  <a:cs typeface="Altone 1"/>
                  <a:sym typeface="Altone 1"/>
                </a:rPr>
                <a:t> Computer Science</a:t>
              </a:r>
            </a:p>
            <a:p>
              <a:pPr>
                <a:lnSpc>
                  <a:spcPts val="1440"/>
                </a:lnSpc>
                <a:defRPr/>
              </a:pPr>
              <a:endParaRPr lang="en-US" sz="1000" b="1" dirty="0">
                <a:solidFill>
                  <a:srgbClr val="071739"/>
                </a:solidFill>
                <a:latin typeface="Verdana"/>
                <a:ea typeface="Altone 1"/>
                <a:cs typeface="Altone 1"/>
              </a:endParaRPr>
            </a:p>
          </p:txBody>
        </p:sp>
        <p:sp>
          <p:nvSpPr>
            <p:cNvPr id="65" name="Contact Info">
              <a:extLst>
                <a:ext uri="{FF2B5EF4-FFF2-40B4-BE49-F238E27FC236}">
                  <a16:creationId xmlns:a16="http://schemas.microsoft.com/office/drawing/2014/main" id="{5E57CE79-EB29-8A4C-6786-708C88A98045}"/>
                </a:ext>
              </a:extLst>
            </p:cNvPr>
            <p:cNvSpPr>
              <a:spLocks/>
            </p:cNvSpPr>
            <p:nvPr/>
          </p:nvSpPr>
          <p:spPr>
            <a:xfrm>
              <a:off x="10436954" y="5121188"/>
              <a:ext cx="2358896" cy="334639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 algn="ctr">
                <a:spcAft>
                  <a:spcPts val="1200"/>
                </a:spcAft>
                <a:defRPr/>
              </a:pPr>
              <a:r>
                <a:rPr lang="en-US" sz="1000" kern="1700" dirty="0">
                  <a:solidFill>
                    <a:srgbClr val="071739"/>
                  </a:solidFill>
                  <a:latin typeface="Verdana"/>
                </a:rPr>
                <a:t>harrymyers257@gmail.com</a:t>
              </a:r>
              <a:br>
                <a:rPr lang="en-US" sz="1000" kern="1700" dirty="0">
                  <a:solidFill>
                    <a:srgbClr val="071739"/>
                  </a:solidFill>
                  <a:latin typeface="Verdana"/>
                </a:rPr>
              </a:br>
              <a:r>
                <a:rPr lang="en-US" sz="1000" kern="1700" dirty="0">
                  <a:solidFill>
                    <a:srgbClr val="071739"/>
                  </a:solidFill>
                  <a:latin typeface="Verdana"/>
                </a:rPr>
                <a:t>650.223.9647 </a:t>
              </a:r>
            </a:p>
          </p:txBody>
        </p:sp>
        <p:sp>
          <p:nvSpPr>
            <p:cNvPr id="66" name="Location">
              <a:extLst>
                <a:ext uri="{FF2B5EF4-FFF2-40B4-BE49-F238E27FC236}">
                  <a16:creationId xmlns:a16="http://schemas.microsoft.com/office/drawing/2014/main" id="{2F251159-39EB-1FA6-8F56-0B1CB32EA2ED}"/>
                </a:ext>
              </a:extLst>
            </p:cNvPr>
            <p:cNvSpPr>
              <a:spLocks/>
            </p:cNvSpPr>
            <p:nvPr/>
          </p:nvSpPr>
          <p:spPr>
            <a:xfrm>
              <a:off x="10436954" y="5756052"/>
              <a:ext cx="2358896" cy="152717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spcAft>
                  <a:spcPts val="1200"/>
                </a:spcAft>
                <a:defRPr/>
              </a:pPr>
              <a:r>
                <a:rPr lang="en-US" sz="1000" b="1" kern="1700" dirty="0">
                  <a:solidFill>
                    <a:srgbClr val="071739"/>
                  </a:solidFill>
                  <a:latin typeface="Verdana"/>
                </a:rPr>
                <a:t>Location: </a:t>
              </a:r>
              <a:r>
                <a:rPr lang="en-US" sz="1000" kern="1700" dirty="0">
                  <a:solidFill>
                    <a:srgbClr val="071739"/>
                  </a:solidFill>
                  <a:latin typeface="Verdana"/>
                </a:rPr>
                <a:t>Palo Alto, CA</a:t>
              </a:r>
            </a:p>
          </p:txBody>
        </p:sp>
        <p:sp>
          <p:nvSpPr>
            <p:cNvPr id="69" name="Contact Info">
              <a:extLst>
                <a:ext uri="{FF2B5EF4-FFF2-40B4-BE49-F238E27FC236}">
                  <a16:creationId xmlns:a16="http://schemas.microsoft.com/office/drawing/2014/main" id="{9858598F-56CD-2BE9-8D1D-8D7F6B8782A9}"/>
                </a:ext>
              </a:extLst>
            </p:cNvPr>
            <p:cNvSpPr>
              <a:spLocks/>
            </p:cNvSpPr>
            <p:nvPr/>
          </p:nvSpPr>
          <p:spPr>
            <a:xfrm>
              <a:off x="10464250" y="5419823"/>
              <a:ext cx="2358896" cy="334639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defRPr/>
              </a:pPr>
              <a:r>
                <a:rPr lang="en-US" sz="1000" kern="1700" dirty="0">
                  <a:solidFill>
                    <a:srgbClr val="071739"/>
                  </a:solidFill>
                  <a:latin typeface="Verdana"/>
                  <a:hlinkClick r:id="rId3" action="ppaction://hlinkfile"/>
                </a:rPr>
                <a:t>LinkedIn</a:t>
              </a:r>
              <a:endParaRPr lang="en-US" sz="1000" kern="1700" dirty="0">
                <a:solidFill>
                  <a:srgbClr val="071739"/>
                </a:solidFill>
                <a:latin typeface="Verdana"/>
              </a:endParaRPr>
            </a:p>
            <a:p>
              <a:pPr algn="ctr">
                <a:defRPr/>
              </a:pPr>
              <a:endParaRPr lang="en-US" sz="1000" kern="1700" dirty="0">
                <a:solidFill>
                  <a:srgbClr val="071739"/>
                </a:solidFill>
                <a:latin typeface="Verdana"/>
              </a:endParaRPr>
            </a:p>
          </p:txBody>
        </p:sp>
      </p:grpSp>
      <p:pic>
        <p:nvPicPr>
          <p:cNvPr id="1026" name="Picture 2" descr="Harry Myers">
            <a:extLst>
              <a:ext uri="{FF2B5EF4-FFF2-40B4-BE49-F238E27FC236}">
                <a16:creationId xmlns:a16="http://schemas.microsoft.com/office/drawing/2014/main" id="{51439C7B-5504-E956-64E0-24396F87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82" y="810942"/>
            <a:ext cx="2198833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3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432A-4063-8873-E33F-D4867F15F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C03A5-EF66-D66B-BEDF-8B96B9235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An experiment designed to search for a hypothetical particle called a heavy photon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31553-4BF6-B352-4658-DF3BCC74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Heavy Photon Search (HPS)?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DCE3F-7890-7397-545C-0EC108CF7CC5}"/>
              </a:ext>
            </a:extLst>
          </p:cNvPr>
          <p:cNvSpPr txBox="1"/>
          <p:nvPr/>
        </p:nvSpPr>
        <p:spPr>
          <a:xfrm>
            <a:off x="555015" y="1656223"/>
            <a:ext cx="10003221" cy="25527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US" sz="1600" b="1" dirty="0"/>
              <a:t>What is a heavy photon?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Similar to a regular photon but believed to have a small amount of mass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Thought to be a sort of dark counterpart to light and might be able to interact with dark matter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Potentially lead to the discovery of a new fundamental force and provide insights into the </a:t>
            </a:r>
            <a:r>
              <a:rPr lang="en-US" sz="1600" dirty="0"/>
              <a:t>nature of dark matter.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Heavy photons are predicted to interact weakly with observable matter, making them difficult to detect directly. This weak interaction implies that they might have a relatively long lifetime and travel some distance before decaying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1F723-732E-06CA-1457-EC419130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20" y="4320306"/>
            <a:ext cx="5927066" cy="2530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678697-C9D0-873C-1F77-2F6566B6CB15}"/>
              </a:ext>
            </a:extLst>
          </p:cNvPr>
          <p:cNvSpPr txBox="1"/>
          <p:nvPr/>
        </p:nvSpPr>
        <p:spPr>
          <a:xfrm>
            <a:off x="546339" y="4054414"/>
            <a:ext cx="646981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Verdana"/>
              </a:rPr>
              <a:t>How does the Search Work?</a:t>
            </a:r>
            <a:endParaRPr lang="en-US" sz="1600" dirty="0">
              <a:ea typeface="Verdana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 dirty="0">
                <a:ea typeface="Verdana"/>
              </a:rPr>
              <a:t>The HPS experiment uses a beam of electrons that are </a:t>
            </a:r>
            <a:r>
              <a:rPr lang="en-US" sz="1600">
                <a:ea typeface="Verdana"/>
              </a:rPr>
              <a:t>fired at a target containing a heavy nuclei such as </a:t>
            </a:r>
            <a:r>
              <a:rPr lang="en-US" sz="1600">
                <a:ea typeface="+mn-lt"/>
                <a:cs typeface="+mn-lt"/>
              </a:rPr>
              <a:t>tungsten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dirty="0">
                <a:ea typeface="Verdana"/>
              </a:rPr>
              <a:t>If heavy photons exist, they could be produced in these collisions through a process called bremsstrahlung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ea typeface="Verdana"/>
              </a:rPr>
              <a:t>These heavy photons would quickly decay into an e⁺e⁻ pair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dirty="0">
                <a:ea typeface="Verdana"/>
              </a:rPr>
              <a:t>HPS detector is used to track the paths and energies of these electron-positron pairs, allowing scientists to reconstruct their origin and properties. </a:t>
            </a:r>
          </a:p>
          <a:p>
            <a:pPr algn="l"/>
            <a:endParaRPr lang="en-US" sz="16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4393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EF45-B05C-C2C4-795E-A6937E82A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9488F-595D-D2A5-0729-7CCF8370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HPS detect displaced vertices?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B45E8-77D2-C559-4F92-35D7D17CA728}"/>
              </a:ext>
            </a:extLst>
          </p:cNvPr>
          <p:cNvSpPr txBox="1"/>
          <p:nvPr/>
        </p:nvSpPr>
        <p:spPr>
          <a:xfrm>
            <a:off x="670035" y="2073166"/>
            <a:ext cx="6156434" cy="294815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HPS detector uses a Silicon Vertex Tracker (SVT), which consists of multiple layers of silicon microstrip sensors, to track the paths of e⁺e⁻</a:t>
            </a:r>
            <a:endParaRPr lang="en-US" sz="1600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Designed to determine their momentum and trajectory and work back along their paths to where the pair originates, known </a:t>
            </a:r>
            <a:r>
              <a:rPr lang="en-US" sz="1600" dirty="0"/>
              <a:t>as the decay vertex.</a:t>
            </a:r>
            <a:endParaRPr lang="en-US" sz="1600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If the reconstructed decay vertex is found to be significantly separated from where the heavy photon would have been produced, it suggests the presence of a long-lived particle like a heavy photon.</a:t>
            </a:r>
          </a:p>
        </p:txBody>
      </p:sp>
      <p:pic>
        <p:nvPicPr>
          <p:cNvPr id="4" name="Google Shape;93;p19" title="IMG_1685.jpg">
            <a:extLst>
              <a:ext uri="{FF2B5EF4-FFF2-40B4-BE49-F238E27FC236}">
                <a16:creationId xmlns:a16="http://schemas.microsoft.com/office/drawing/2014/main" id="{4D41BF05-4EBF-0E2A-4EC2-07D62E4691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3779" y="2073166"/>
            <a:ext cx="4569414" cy="377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37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BB8CD-0028-27F9-DE1E-00C9EE6F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True Muonium </a:t>
            </a:r>
            <a:r>
              <a:rPr lang="en-US">
                <a:ea typeface="+mj-lt"/>
                <a:cs typeface="+mj-lt"/>
              </a:rPr>
              <a:t>(μ+μ-)</a:t>
            </a:r>
            <a:r>
              <a:rPr lang="en-US" dirty="0">
                <a:solidFill>
                  <a:srgbClr val="FFFFFF"/>
                </a:solidFill>
                <a:latin typeface="Arial"/>
                <a:ea typeface="Verdana"/>
                <a:cs typeface="Arial"/>
              </a:rPr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0F152-61AA-50A0-EC1C-F02D577CCABC}"/>
              </a:ext>
            </a:extLst>
          </p:cNvPr>
          <p:cNvSpPr txBox="1"/>
          <p:nvPr/>
        </p:nvSpPr>
        <p:spPr>
          <a:xfrm>
            <a:off x="670034" y="2073166"/>
            <a:ext cx="10003221" cy="43355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Theoretically predicted exotic atom composed of a muon (μ⁻) and an antimuon (μ⁺</a:t>
            </a:r>
            <a:r>
              <a:rPr lang="en-US" sz="1600"/>
              <a:t>)</a:t>
            </a:r>
            <a:endParaRPr lang="en-US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600">
                <a:ea typeface="Verdana"/>
              </a:rPr>
              <a:t>Muon is like an electron but more compact and ~207× heavier </a:t>
            </a:r>
          </a:p>
          <a:p>
            <a:pPr lvl="1"/>
            <a:endParaRPr lang="en-US" sz="1600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Verdana"/>
              </a:rPr>
              <a:t>Muonium is analogous to positronium (e⁺e⁻) — much more </a:t>
            </a:r>
            <a:r>
              <a:rPr lang="en-US" sz="1600" dirty="0">
                <a:ea typeface="Verdana"/>
              </a:rPr>
              <a:t>unstable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Verdana"/>
              </a:rPr>
              <a:t>Short-lived (~picoseconds)</a:t>
            </a:r>
            <a:endParaRPr lang="en-US" sz="1600" dirty="0">
              <a:ea typeface="Verdana"/>
            </a:endParaRPr>
          </a:p>
          <a:p>
            <a:endParaRPr lang="en-US" sz="1600" dirty="0">
              <a:ea typeface="Verdan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Purely QED system — no strong interaction </a:t>
            </a:r>
            <a:endParaRPr lang="en-US" sz="160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Smallest QED atom</a:t>
            </a:r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r>
              <a:rPr lang="en-US" sz="1600"/>
              <a:t>512 </a:t>
            </a:r>
            <a:r>
              <a:rPr lang="en-US" sz="1600" err="1"/>
              <a:t>fm</a:t>
            </a:r>
            <a:r>
              <a:rPr lang="en-US" sz="1600" dirty="0"/>
              <a:t> Bohr radius smaller than that of hydrogen, ideal for precision tests of QED</a:t>
            </a:r>
            <a:endParaRPr lang="en-US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Can be used to verify robustness of existing HPS </a:t>
            </a:r>
            <a:r>
              <a:rPr lang="en-US" sz="1600"/>
              <a:t>software </a:t>
            </a:r>
            <a:endParaRPr lang="en-US" sz="1600">
              <a:ea typeface="Verdan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1679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3F33C-F9D0-6D90-7374-8C376829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57ABA-A4CF-BBE2-FA3C-68996C58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Muonium Decay Modes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6352B-6642-778A-6B4D-3AD4ECD6D1AF}"/>
              </a:ext>
            </a:extLst>
          </p:cNvPr>
          <p:cNvSpPr txBox="1"/>
          <p:nvPr/>
        </p:nvSpPr>
        <p:spPr>
          <a:xfrm>
            <a:off x="670035" y="2073166"/>
            <a:ext cx="5230052" cy="43355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3³S₁ → e⁺e⁻ (observable in HPS)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3¹S₀ → </a:t>
            </a:r>
            <a:r>
              <a:rPr lang="en-US" sz="1600" dirty="0" err="1"/>
              <a:t>γγ</a:t>
            </a:r>
            <a:r>
              <a:rPr lang="en-US" sz="1600" dirty="0"/>
              <a:t> (shorter-lived, harder to detect)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The 3³S₁ state decays with a 50 ps lifetime, moves 1.5 cm before decaying to e⁺e⁻</a:t>
            </a:r>
            <a:endParaRPr lang="en-US" sz="1600">
              <a:ea typeface="Verdan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Google Shape;80;p17" title="leveldiagram.PNG">
            <a:extLst>
              <a:ext uri="{FF2B5EF4-FFF2-40B4-BE49-F238E27FC236}">
                <a16:creationId xmlns:a16="http://schemas.microsoft.com/office/drawing/2014/main" id="{11C27FD3-A7A1-AC3A-8C68-C54985E644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915" y="1714438"/>
            <a:ext cx="5350667" cy="45942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3E714CC-86ED-8B1F-2944-E25285B4DA1B}"/>
              </a:ext>
            </a:extLst>
          </p:cNvPr>
          <p:cNvSpPr/>
          <p:nvPr/>
        </p:nvSpPr>
        <p:spPr>
          <a:xfrm rot="20220000">
            <a:off x="5007280" y="3792578"/>
            <a:ext cx="1251577" cy="15395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7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3283-6801-9989-171A-8D0A8C26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38BD2-89D7-C7B8-A393-92818DBA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TM be detected in HPS?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F194A-88DD-56B2-38D7-014BC513823C}"/>
              </a:ext>
            </a:extLst>
          </p:cNvPr>
          <p:cNvSpPr txBox="1"/>
          <p:nvPr/>
        </p:nvSpPr>
        <p:spPr>
          <a:xfrm>
            <a:off x="670035" y="2073166"/>
            <a:ext cx="9464666" cy="294815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TM can be produced in the same way as heavy photons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triplet state of TM is decays into an e⁺e⁻ pair identical to that of a heavy photon</a:t>
            </a:r>
            <a:endParaRPr lang="en-US" sz="160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HPS detector is specifically designed to track and measure the properties of e⁺e⁻ 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Verdana"/>
              </a:rPr>
              <a:t>TM travels</a:t>
            </a:r>
            <a:r>
              <a:rPr lang="en-US" sz="1600">
                <a:ea typeface="+mn-lt"/>
                <a:cs typeface="+mn-lt"/>
              </a:rPr>
              <a:t> a short distance before decaying at an angle relative to the beam direction</a:t>
            </a:r>
            <a:endParaRPr lang="en-US"/>
          </a:p>
          <a:p>
            <a:pPr marL="12001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We can use this information to work back to the origin of the e⁺e⁻ pairs and check if they were once TM, much like in HPS.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</a:pPr>
            <a:r>
              <a:rPr lang="en-US" sz="1600" dirty="0">
                <a:ea typeface="+mn-lt"/>
                <a:cs typeface="+mn-lt"/>
              </a:rPr>
              <a:t>Discovering True Muonium would be a significant breakthrough because it would be the first observation of this lepton-based bound state, providing a crucial test of our theory of Quantum </a:t>
            </a:r>
            <a:r>
              <a:rPr lang="en-US" sz="1600">
                <a:ea typeface="+mn-lt"/>
                <a:cs typeface="+mn-lt"/>
              </a:rPr>
              <a:t>Electrodynamics and potentially shedding light on new physics beyond the Standard Model</a:t>
            </a:r>
            <a:endParaRPr lang="en-US">
              <a:ea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728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2F9EB-23AA-BDF6-8C6D-1EBDF5AD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Moving Forward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116EE-37D8-1CC2-8DEC-4339DB8ECDDD}"/>
              </a:ext>
            </a:extLst>
          </p:cNvPr>
          <p:cNvSpPr txBox="1"/>
          <p:nvPr/>
        </p:nvSpPr>
        <p:spPr>
          <a:xfrm>
            <a:off x="468752" y="1454941"/>
            <a:ext cx="10003221" cy="21932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Our goal is to collect data on TM that is produced at two different angles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1600" b="1" dirty="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The TM will decay into e⁺e⁻ and we want to determine how often those e⁺e⁻ pairs are detected</a:t>
            </a:r>
          </a:p>
          <a:p>
            <a:pPr marL="342900" indent="-342900">
              <a:buAutoNum type="arabicPeriod"/>
            </a:pPr>
            <a:endParaRPr lang="en-US" sz="16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1600" dirty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600" dirty="0">
                <a:ea typeface="+mn-lt"/>
                <a:cs typeface="+mn-lt"/>
              </a:rPr>
              <a:t>Calculate the </a:t>
            </a:r>
            <a:r>
              <a:rPr lang="en-US" sz="1600" b="1" dirty="0">
                <a:ea typeface="+mn-lt"/>
                <a:cs typeface="+mn-lt"/>
              </a:rPr>
              <a:t>detector acceptance rate: </a:t>
            </a:r>
            <a:r>
              <a:rPr lang="en-US" sz="1600" dirty="0">
                <a:ea typeface="+mn-lt"/>
                <a:cs typeface="+mn-lt"/>
              </a:rPr>
              <a:t>the fraction of how many of these pairs make it through the detector</a:t>
            </a:r>
            <a:endParaRPr lang="en-US" sz="160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endParaRPr lang="en-US" sz="1600" dirty="0">
              <a:ea typeface="Verdana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</a:rPr>
              <a:t>Determine the acceptance rate for each of the angles we test</a:t>
            </a:r>
            <a:endParaRPr lang="en-US" sz="1600" dirty="0">
              <a:ea typeface="Verdana"/>
            </a:endParaRPr>
          </a:p>
          <a:p>
            <a:pPr marL="285750" indent="-285750">
              <a:buAutoNum type="arabicPeriod"/>
            </a:pPr>
            <a:endParaRPr lang="en-US" sz="1600" dirty="0">
              <a:solidFill>
                <a:srgbClr val="071739"/>
              </a:solidFill>
              <a:latin typeface="Verdana"/>
              <a:ea typeface="Verdana"/>
              <a:cs typeface="Arial"/>
            </a:endParaRPr>
          </a:p>
          <a:p>
            <a:pPr marL="285750" indent="-285750">
              <a:buAutoNum type="arabicPeriod"/>
            </a:pPr>
            <a:endParaRPr lang="en-US" sz="1600" dirty="0">
              <a:ea typeface="Verdana"/>
            </a:endParaRPr>
          </a:p>
        </p:txBody>
      </p:sp>
      <p:pic>
        <p:nvPicPr>
          <p:cNvPr id="6" name="Picture 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A7B14F54-8C88-6E23-C44E-7BF58559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52" y="3650231"/>
            <a:ext cx="4698701" cy="30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6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PSLIDE_GENERATED_CONTENT_ITEM_ID" val="79"/>
  <p:tag name="UPSLIDE_GENERATED_CONTENT_ITEM_NAME" val="Neal McDonald"/>
  <p:tag name="UPSLIDE_GENERATED_CONTENT_SOURCE_NAME" val="Bios"/>
  <p:tag name="UPSLIDE_GENERATED_CONTENT_SOURCE_PATH" val="https://riveron.sharepoint.com/sites/upslidelibraries/bios"/>
  <p:tag name="UPSLIDE_GENERATED_CONTENT_ITEM_MODIFICATION_DATE" val="12/14/2020 18:36:21"/>
</p:tagLst>
</file>

<file path=ppt/theme/theme1.xml><?xml version="1.0" encoding="utf-8"?>
<a:theme xmlns:a="http://schemas.openxmlformats.org/drawingml/2006/main" name="Riveron 2025 - Dallas">
  <a:themeElements>
    <a:clrScheme name="Riveron">
      <a:dk1>
        <a:srgbClr val="071739"/>
      </a:dk1>
      <a:lt1>
        <a:sysClr val="window" lastClr="FFFFFF"/>
      </a:lt1>
      <a:dk2>
        <a:srgbClr val="4C6382"/>
      </a:dk2>
      <a:lt2>
        <a:srgbClr val="A4B5C4"/>
      </a:lt2>
      <a:accent1>
        <a:srgbClr val="DFA840"/>
      </a:accent1>
      <a:accent2>
        <a:srgbClr val="379190"/>
      </a:accent2>
      <a:accent3>
        <a:srgbClr val="DADDE6"/>
      </a:accent3>
      <a:accent4>
        <a:srgbClr val="000000"/>
      </a:accent4>
      <a:accent5>
        <a:srgbClr val="071739"/>
      </a:accent5>
      <a:accent6>
        <a:srgbClr val="4C6382"/>
      </a:accent6>
      <a:hlink>
        <a:srgbClr val="4C6382"/>
      </a:hlink>
      <a:folHlink>
        <a:srgbClr val="4C6382"/>
      </a:folHlink>
    </a:clrScheme>
    <a:fontScheme name="Rivero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noAutofit/>
      </a:bodyPr>
      <a:lstStyle>
        <a:defPPr algn="l"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iveron 2025 - Dallas" id="{ED52F292-FF54-4A89-A1F7-0E6E2D4C0BC8}" vid="{A57BC318-15B1-4881-9621-58419400A6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FB95AA581C1847A64EBEE650666262" ma:contentTypeVersion="3" ma:contentTypeDescription="Create a new document." ma:contentTypeScope="" ma:versionID="b83ee7c489bf5ed329b0f83214a8b492">
  <xsd:schema xmlns:xsd="http://www.w3.org/2001/XMLSchema" xmlns:xs="http://www.w3.org/2001/XMLSchema" xmlns:p="http://schemas.microsoft.com/office/2006/metadata/properties" xmlns:ns2="51c9bd1f-4486-4f2b-acb8-3b2ec9fbd847" targetNamespace="http://schemas.microsoft.com/office/2006/metadata/properties" ma:root="true" ma:fieldsID="659708cc93cee86fd7a267841b60f3fc" ns2:_="">
    <xsd:import namespace="51c9bd1f-4486-4f2b-acb8-3b2ec9fbd8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9bd1f-4486-4f2b-acb8-3b2ec9fbd8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2567A-F539-4B42-9786-38D2C69347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52F39-EBEF-403C-89DC-E14971B6E5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28B7E6-E65D-4A83-9E10-AB344CC91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c9bd1f-4486-4f2b-acb8-3b2ec9fbd8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74</TotalTime>
  <Words>896</Words>
  <Application>Microsoft Office PowerPoint</Application>
  <PresentationFormat>Widescreen</PresentationFormat>
  <Paragraphs>53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Riveron 2025 - Dallas</vt:lpstr>
      <vt:lpstr>PowerPoint Presentation</vt:lpstr>
      <vt:lpstr>PowerPoint Presentation</vt:lpstr>
      <vt:lpstr>What is Heavy Photon Search (HPS)?</vt:lpstr>
      <vt:lpstr>How does HPS detect displaced vertices?</vt:lpstr>
      <vt:lpstr>What is True Muonium (μ+μ-)?</vt:lpstr>
      <vt:lpstr>True Muonium Decay Modes</vt:lpstr>
      <vt:lpstr>How might TM be detected in HPS?</vt:lpstr>
      <vt:lpstr>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MacDonald</dc:creator>
  <cp:lastModifiedBy>James Myers</cp:lastModifiedBy>
  <cp:revision>323</cp:revision>
  <dcterms:created xsi:type="dcterms:W3CDTF">2025-06-23T22:05:30Z</dcterms:created>
  <dcterms:modified xsi:type="dcterms:W3CDTF">2025-07-18T18:44:17Z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0x01010059FB95AA581C1847A64EBEE650666262</vt:lpwstr>
  </property>
</Properties>
</file>